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chemeClr val="accent6">
            <a:lumOff val="-100000"/>
          </a:schemeClr>
        </a:solidFill>
        <a:effectLst/>
        <a:uFillTx/>
        <a:latin typeface="+mj-lt"/>
        <a:ea typeface="+mj-ea"/>
        <a:cs typeface="+mj-cs"/>
        <a:sym typeface="Gill Sans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chemeClr val="accent6">
            <a:lumOff val="-100000"/>
          </a:schemeClr>
        </a:solidFill>
        <a:effectLst/>
        <a:uFillTx/>
        <a:latin typeface="+mj-lt"/>
        <a:ea typeface="+mj-ea"/>
        <a:cs typeface="+mj-cs"/>
        <a:sym typeface="Gill Sans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chemeClr val="accent6">
            <a:lumOff val="-100000"/>
          </a:schemeClr>
        </a:solidFill>
        <a:effectLst/>
        <a:uFillTx/>
        <a:latin typeface="+mj-lt"/>
        <a:ea typeface="+mj-ea"/>
        <a:cs typeface="+mj-cs"/>
        <a:sym typeface="Gill Sans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chemeClr val="accent6">
            <a:lumOff val="-100000"/>
          </a:schemeClr>
        </a:solidFill>
        <a:effectLst/>
        <a:uFillTx/>
        <a:latin typeface="+mj-lt"/>
        <a:ea typeface="+mj-ea"/>
        <a:cs typeface="+mj-cs"/>
        <a:sym typeface="Gill Sans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chemeClr val="accent6">
            <a:lumOff val="-100000"/>
          </a:schemeClr>
        </a:solidFill>
        <a:effectLst/>
        <a:uFillTx/>
        <a:latin typeface="+mj-lt"/>
        <a:ea typeface="+mj-ea"/>
        <a:cs typeface="+mj-cs"/>
        <a:sym typeface="Gill Sans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chemeClr val="accent6">
            <a:lumOff val="-100000"/>
          </a:schemeClr>
        </a:solidFill>
        <a:effectLst/>
        <a:uFillTx/>
        <a:latin typeface="+mj-lt"/>
        <a:ea typeface="+mj-ea"/>
        <a:cs typeface="+mj-cs"/>
        <a:sym typeface="Gill Sans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chemeClr val="accent6">
            <a:lumOff val="-100000"/>
          </a:schemeClr>
        </a:solidFill>
        <a:effectLst/>
        <a:uFillTx/>
        <a:latin typeface="+mj-lt"/>
        <a:ea typeface="+mj-ea"/>
        <a:cs typeface="+mj-cs"/>
        <a:sym typeface="Gill Sans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chemeClr val="accent6">
            <a:lumOff val="-100000"/>
          </a:schemeClr>
        </a:solidFill>
        <a:effectLst/>
        <a:uFillTx/>
        <a:latin typeface="+mj-lt"/>
        <a:ea typeface="+mj-ea"/>
        <a:cs typeface="+mj-cs"/>
        <a:sym typeface="Gill Sans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chemeClr val="accent6">
            <a:lumOff val="-100000"/>
          </a:schemeClr>
        </a:solidFill>
        <a:effectLst/>
        <a:uFillTx/>
        <a:latin typeface="+mj-lt"/>
        <a:ea typeface="+mj-ea"/>
        <a:cs typeface="+mj-c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D51ADE6A-740E-44AE-83CC-AE7238B6C88D}" styleName="">
    <a:tblBg/>
    <a:wholeTbl>
      <a:tcTxStyle b="off" i="off">
        <a:font>
          <a:latin typeface="Graphik"/>
          <a:ea typeface="Graphik"/>
          <a:cs typeface="Graphik"/>
        </a:font>
        <a:schemeClr val="accent6">
          <a:lumOff val="-100000"/>
        </a:schemeClr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chemeClr val="accent6">
              <a:alpha val="0"/>
            </a:schemeClr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chemeClr val="accent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chemeClr val="accent6"/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2256213"/>
              <a:satOff val="24561"/>
              <a:lumOff val="-30013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chemeClr val="accent6">
          <a:lumOff val="-100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chemeClr val="accent6"/>
      </a:tcTxStyle>
      <a:tcStyle>
        <a:tcBdr>
          <a:left>
            <a:ln w="12700" cap="flat">
              <a:solidFill>
                <a:schemeClr val="accent6"/>
              </a:solidFill>
              <a:prstDash val="solid"/>
              <a:miter lim="400000"/>
            </a:ln>
          </a:left>
          <a:right>
            <a:ln w="12700" cap="flat">
              <a:solidFill>
                <a:schemeClr val="accent6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chemeClr val="accent6"/>
              </a:solidFill>
              <a:prstDash val="solid"/>
              <a:miter lim="400000"/>
            </a:ln>
          </a:insideV>
        </a:tcBdr>
        <a:fill>
          <a:solidFill>
            <a:srgbClr val="004D80"/>
          </a:solidFill>
        </a:fill>
      </a:tcStyle>
    </a:firstRow>
  </a:tblStyle>
  <a:tblStyle styleId="{4C3C2611-4C71-4FC5-86AE-919BDF0F9419}" styleName="">
    <a:tblBg/>
    <a:wholeTbl>
      <a:tcTxStyle>
        <a:font>
          <a:latin typeface="Helvetica Neue"/>
          <a:ea typeface="Helvetica Neue"/>
          <a:cs typeface="Helvetica Neue"/>
        </a:font>
        <a:schemeClr val="accent6">
          <a:lumOff val="-100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 Neue"/>
          <a:ea typeface="Helvetica Neue"/>
          <a:cs typeface="Helvetica Neue"/>
        </a:font>
        <a:schemeClr val="accent6">
          <a:lumOff val="-100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38100" cap="flat">
              <a:solidFill>
                <a:schemeClr val="accent6">
                  <a:lumOff val="-100000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6">
                  <a:lumOff val="-100000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6">
                  <a:lumOff val="-100000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6">
                  <a:lumOff val="-100000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6">
                  <a:lumOff val="-100000"/>
                </a:scheme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 Neue"/>
          <a:ea typeface="Helvetica Neue"/>
          <a:cs typeface="Helvetica Neue"/>
        </a:font>
        <a:schemeClr val="accent6">
          <a:lumOff val="-100000"/>
        </a:schemeClr>
      </a:tcTxStyle>
      <a:tcStyle>
        <a:tcBdr>
          <a:left>
            <a:ln w="12700" cap="flat">
              <a:solidFill>
                <a:schemeClr val="accent6">
                  <a:lumOff val="-100000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6">
                  <a:lumOff val="-100000"/>
                </a:schemeClr>
              </a:solidFill>
              <a:prstDash val="solid"/>
              <a:miter lim="400000"/>
            </a:ln>
          </a:right>
          <a:top>
            <a:ln w="38100" cap="flat">
              <a:solidFill>
                <a:schemeClr val="accent6">
                  <a:lumOff val="-100000"/>
                </a:scheme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6">
                  <a:lumOff val="-100000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6">
                  <a:lumOff val="-100000"/>
                </a:schemeClr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 Neue"/>
          <a:ea typeface="Helvetica Neue"/>
          <a:cs typeface="Helvetica Neue"/>
        </a:font>
        <a:schemeClr val="accent6">
          <a:lumOff val="-100000"/>
        </a:schemeClr>
      </a:tcTxStyle>
      <a:tcStyle>
        <a:tcBdr>
          <a:left>
            <a:ln w="12700" cap="flat">
              <a:solidFill>
                <a:schemeClr val="accent6">
                  <a:lumOff val="-100000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6">
                  <a:lumOff val="-100000"/>
                </a:schemeClr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8100" cap="flat">
              <a:solidFill>
                <a:schemeClr val="accent6">
                  <a:lumOff val="-100000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6">
                  <a:lumOff val="-100000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6">
                  <a:lumOff val="-100000"/>
                </a:schemeClr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97"/>
    <p:restoredTop sz="94658"/>
  </p:normalViewPr>
  <p:slideViewPr>
    <p:cSldViewPr snapToGrid="0">
      <p:cViewPr varScale="1">
        <p:scale>
          <a:sx n="46" d="100"/>
          <a:sy n="46" d="100"/>
        </p:scale>
        <p:origin x="248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solidFill>
          <a:schemeClr val="accent6">
            <a:lumOff val="-100000"/>
          </a:schemeClr>
        </a:solidFill>
        <a:latin typeface="Lucida Grande"/>
        <a:ea typeface="Lucida Grande"/>
        <a:cs typeface="Lucida Grande"/>
        <a:sym typeface="Lucida Grande"/>
      </a:defRPr>
    </a:lvl1pPr>
    <a:lvl2pPr indent="457200" defTabSz="584200" latinLnBrk="0">
      <a:defRPr sz="2200">
        <a:solidFill>
          <a:schemeClr val="accent6">
            <a:lumOff val="-100000"/>
          </a:schemeClr>
        </a:solidFill>
        <a:latin typeface="Lucida Grande"/>
        <a:ea typeface="Lucida Grande"/>
        <a:cs typeface="Lucida Grande"/>
        <a:sym typeface="Lucida Grande"/>
      </a:defRPr>
    </a:lvl2pPr>
    <a:lvl3pPr indent="914400" defTabSz="584200" latinLnBrk="0">
      <a:defRPr sz="2200">
        <a:solidFill>
          <a:schemeClr val="accent6">
            <a:lumOff val="-100000"/>
          </a:schemeClr>
        </a:solidFill>
        <a:latin typeface="Lucida Grande"/>
        <a:ea typeface="Lucida Grande"/>
        <a:cs typeface="Lucida Grande"/>
        <a:sym typeface="Lucida Grande"/>
      </a:defRPr>
    </a:lvl3pPr>
    <a:lvl4pPr indent="1371600" defTabSz="584200" latinLnBrk="0">
      <a:defRPr sz="2200">
        <a:solidFill>
          <a:schemeClr val="accent6">
            <a:lumOff val="-100000"/>
          </a:schemeClr>
        </a:solidFill>
        <a:latin typeface="Lucida Grande"/>
        <a:ea typeface="Lucida Grande"/>
        <a:cs typeface="Lucida Grande"/>
        <a:sym typeface="Lucida Grande"/>
      </a:defRPr>
    </a:lvl4pPr>
    <a:lvl5pPr indent="1828800" defTabSz="584200" latinLnBrk="0">
      <a:defRPr sz="2200">
        <a:solidFill>
          <a:schemeClr val="accent6">
            <a:lumOff val="-100000"/>
          </a:schemeClr>
        </a:solidFill>
        <a:latin typeface="Lucida Grande"/>
        <a:ea typeface="Lucida Grande"/>
        <a:cs typeface="Lucida Grande"/>
        <a:sym typeface="Lucida Grande"/>
      </a:defRPr>
    </a:lvl5pPr>
    <a:lvl6pPr indent="2286000" defTabSz="584200" latinLnBrk="0">
      <a:defRPr sz="2200">
        <a:solidFill>
          <a:schemeClr val="accent6">
            <a:lumOff val="-100000"/>
          </a:schemeClr>
        </a:solidFill>
        <a:latin typeface="Lucida Grande"/>
        <a:ea typeface="Lucida Grande"/>
        <a:cs typeface="Lucida Grande"/>
        <a:sym typeface="Lucida Grande"/>
      </a:defRPr>
    </a:lvl6pPr>
    <a:lvl7pPr indent="2743200" defTabSz="584200" latinLnBrk="0">
      <a:defRPr sz="2200">
        <a:solidFill>
          <a:schemeClr val="accent6">
            <a:lumOff val="-100000"/>
          </a:schemeClr>
        </a:solidFill>
        <a:latin typeface="Lucida Grande"/>
        <a:ea typeface="Lucida Grande"/>
        <a:cs typeface="Lucida Grande"/>
        <a:sym typeface="Lucida Grande"/>
      </a:defRPr>
    </a:lvl7pPr>
    <a:lvl8pPr indent="3200400" defTabSz="584200" latinLnBrk="0">
      <a:defRPr sz="2200">
        <a:solidFill>
          <a:schemeClr val="accent6">
            <a:lumOff val="-100000"/>
          </a:schemeClr>
        </a:solidFill>
        <a:latin typeface="Lucida Grande"/>
        <a:ea typeface="Lucida Grande"/>
        <a:cs typeface="Lucida Grande"/>
        <a:sym typeface="Lucida Grande"/>
      </a:defRPr>
    </a:lvl8pPr>
    <a:lvl9pPr indent="3657600" defTabSz="584200" latinLnBrk="0">
      <a:defRPr sz="2200">
        <a:solidFill>
          <a:schemeClr val="accent6">
            <a:lumOff val="-100000"/>
          </a:schemeClr>
        </a:solidFill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@ </a:t>
            </a:r>
            <a:r>
              <a:rPr lang="en-US" dirty="0" err="1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Matchstic</a:t>
            </a:r>
            <a:r>
              <a:rPr lang="en-US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 2025  For assistance: email </a:t>
            </a:r>
            <a:r>
              <a:rPr lang="en-US" dirty="0" err="1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info@matchstic.com</a:t>
            </a:r>
            <a:endParaRPr lang="en-US" dirty="0">
              <a:solidFill>
                <a:srgbClr val="000000"/>
              </a:solidFill>
              <a:effectLst/>
              <a:latin typeface="Lucida Grande" panose="020B06000405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783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Use these slides as is or modify to fit your own slide style.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Use these slides as is or modify to fit your own slide style.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457200">
              <a:lnSpc>
                <a:spcPct val="117999"/>
              </a:lnSpc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One of the most compelling statistics on the value of high employee engagement comes from Gallup's research, which highlights that organizations with high employee engagement report 21% higher profitability compared to those with low engagement levels.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457200">
              <a:lnSpc>
                <a:spcPct val="117999"/>
              </a:lnSpc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Moreover, LinkedIn’s data suggests that a strong employer brand can lead to a 50% cost-per-hire reduction, which is significant for companies looking to optimize recruitment spending.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1" name="Shape 10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457200">
              <a:lnSpc>
                <a:spcPct val="117999"/>
              </a:lnSpc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Research by Great Place to Work Institute shows that companies with a great culture not only see an increase in employee retention but also outperform their competitors by up to 3 times in revenue growth. These statistics collectively emphasize how crucial culture, branding, and engagement are to an organization's success.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7" name="Shape 10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457200">
              <a:lnSpc>
                <a:spcPct val="117999"/>
              </a:lnSpc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Insert your analysis here from the ROI Calculator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ck">
    <p:bg>
      <p:bgPr>
        <a:solidFill>
          <a:schemeClr val="accent6">
            <a:lumOff val="-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ray">
    <p:bg>
      <p:bgPr>
        <a:solidFill>
          <a:schemeClr val="accent5">
            <a:satOff val="3528"/>
            <a:lumOff val="18039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Red">
    <p:bg>
      <p:bgPr>
        <a:solidFill>
          <a:schemeClr val="accent1">
            <a:satOff val="3132"/>
            <a:lumOff val="-1705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496050" y="9027667"/>
            <a:ext cx="361188" cy="598933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l">
              <a:lnSpc>
                <a:spcPts val="4400"/>
              </a:lnSpc>
              <a:spcBef>
                <a:spcPts val="1600"/>
              </a:spcBef>
              <a:defRPr sz="18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/>
  <p:txStyles>
    <p:titleStyle>
      <a:lvl1pPr marL="0" marR="0" indent="0" algn="l" defTabSz="584200" rtl="0" latinLnBrk="0">
        <a:lnSpc>
          <a:spcPts val="44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chemeClr val="accent6">
              <a:lumOff val="-100000"/>
            </a:schemeClr>
          </a:solidFill>
          <a:uFillTx/>
          <a:latin typeface="Graphik"/>
          <a:ea typeface="Graphik"/>
          <a:cs typeface="Graphik"/>
          <a:sym typeface="Graphik"/>
        </a:defRPr>
      </a:lvl1pPr>
      <a:lvl2pPr marL="0" marR="0" indent="457200" algn="l" defTabSz="584200" rtl="0" latinLnBrk="0">
        <a:lnSpc>
          <a:spcPts val="44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chemeClr val="accent6">
              <a:lumOff val="-100000"/>
            </a:schemeClr>
          </a:solidFill>
          <a:uFillTx/>
          <a:latin typeface="Graphik"/>
          <a:ea typeface="Graphik"/>
          <a:cs typeface="Graphik"/>
          <a:sym typeface="Graphik"/>
        </a:defRPr>
      </a:lvl2pPr>
      <a:lvl3pPr marL="0" marR="0" indent="914400" algn="l" defTabSz="584200" rtl="0" latinLnBrk="0">
        <a:lnSpc>
          <a:spcPts val="44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chemeClr val="accent6">
              <a:lumOff val="-100000"/>
            </a:schemeClr>
          </a:solidFill>
          <a:uFillTx/>
          <a:latin typeface="Graphik"/>
          <a:ea typeface="Graphik"/>
          <a:cs typeface="Graphik"/>
          <a:sym typeface="Graphik"/>
        </a:defRPr>
      </a:lvl3pPr>
      <a:lvl4pPr marL="0" marR="0" indent="1371600" algn="l" defTabSz="584200" rtl="0" latinLnBrk="0">
        <a:lnSpc>
          <a:spcPts val="44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chemeClr val="accent6">
              <a:lumOff val="-100000"/>
            </a:schemeClr>
          </a:solidFill>
          <a:uFillTx/>
          <a:latin typeface="Graphik"/>
          <a:ea typeface="Graphik"/>
          <a:cs typeface="Graphik"/>
          <a:sym typeface="Graphik"/>
        </a:defRPr>
      </a:lvl4pPr>
      <a:lvl5pPr marL="0" marR="0" indent="1828800" algn="l" defTabSz="584200" rtl="0" latinLnBrk="0">
        <a:lnSpc>
          <a:spcPts val="44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chemeClr val="accent6">
              <a:lumOff val="-100000"/>
            </a:schemeClr>
          </a:solidFill>
          <a:uFillTx/>
          <a:latin typeface="Graphik"/>
          <a:ea typeface="Graphik"/>
          <a:cs typeface="Graphik"/>
          <a:sym typeface="Graphik"/>
        </a:defRPr>
      </a:lvl5pPr>
      <a:lvl6pPr marL="0" marR="0" indent="2286000" algn="l" defTabSz="584200" rtl="0" latinLnBrk="0">
        <a:lnSpc>
          <a:spcPts val="44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chemeClr val="accent6">
              <a:lumOff val="-100000"/>
            </a:schemeClr>
          </a:solidFill>
          <a:uFillTx/>
          <a:latin typeface="Graphik"/>
          <a:ea typeface="Graphik"/>
          <a:cs typeface="Graphik"/>
          <a:sym typeface="Graphik"/>
        </a:defRPr>
      </a:lvl6pPr>
      <a:lvl7pPr marL="0" marR="0" indent="2743200" algn="l" defTabSz="584200" rtl="0" latinLnBrk="0">
        <a:lnSpc>
          <a:spcPts val="44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chemeClr val="accent6">
              <a:lumOff val="-100000"/>
            </a:schemeClr>
          </a:solidFill>
          <a:uFillTx/>
          <a:latin typeface="Graphik"/>
          <a:ea typeface="Graphik"/>
          <a:cs typeface="Graphik"/>
          <a:sym typeface="Graphik"/>
        </a:defRPr>
      </a:lvl7pPr>
      <a:lvl8pPr marL="0" marR="0" indent="3200400" algn="l" defTabSz="584200" rtl="0" latinLnBrk="0">
        <a:lnSpc>
          <a:spcPts val="44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chemeClr val="accent6">
              <a:lumOff val="-100000"/>
            </a:schemeClr>
          </a:solidFill>
          <a:uFillTx/>
          <a:latin typeface="Graphik"/>
          <a:ea typeface="Graphik"/>
          <a:cs typeface="Graphik"/>
          <a:sym typeface="Graphik"/>
        </a:defRPr>
      </a:lvl8pPr>
      <a:lvl9pPr marL="0" marR="0" indent="3657600" algn="l" defTabSz="584200" rtl="0" latinLnBrk="0">
        <a:lnSpc>
          <a:spcPts val="44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chemeClr val="accent6">
              <a:lumOff val="-100000"/>
            </a:schemeClr>
          </a:solidFill>
          <a:uFillTx/>
          <a:latin typeface="Graphik"/>
          <a:ea typeface="Graphik"/>
          <a:cs typeface="Graphik"/>
          <a:sym typeface="Graphik"/>
        </a:defRPr>
      </a:lvl9pPr>
    </p:titleStyle>
    <p:bodyStyle>
      <a:lvl1pPr marL="238125" marR="0" indent="-238125" algn="l" defTabSz="584200" latinLnBrk="0">
        <a:lnSpc>
          <a:spcPts val="4400"/>
        </a:lnSpc>
        <a:spcBef>
          <a:spcPts val="2400"/>
        </a:spcBef>
        <a:spcAft>
          <a:spcPts val="0"/>
        </a:spcAft>
        <a:buClrTx/>
        <a:buSzPct val="100000"/>
        <a:buFontTx/>
        <a:buChar char="•"/>
        <a:tabLst/>
        <a:defRPr sz="3000" b="0" i="0" u="none" strike="noStrike" cap="none" spc="0" baseline="0">
          <a:solidFill>
            <a:schemeClr val="accent6">
              <a:lumOff val="-100000"/>
            </a:schemeClr>
          </a:solidFill>
          <a:uFillTx/>
          <a:latin typeface="Graphik"/>
          <a:ea typeface="Graphik"/>
          <a:cs typeface="Graphik"/>
          <a:sym typeface="Graphik"/>
        </a:defRPr>
      </a:lvl1pPr>
      <a:lvl2pPr marL="1170214" marR="0" indent="-408214" algn="l" defTabSz="584200" latinLnBrk="0">
        <a:lnSpc>
          <a:spcPts val="44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sz="3000" b="0" i="0" u="none" strike="noStrike" cap="none" spc="0" baseline="0">
          <a:solidFill>
            <a:schemeClr val="accent6">
              <a:lumOff val="-100000"/>
            </a:schemeClr>
          </a:solidFill>
          <a:uFillTx/>
          <a:latin typeface="Graphik"/>
          <a:ea typeface="Graphik"/>
          <a:cs typeface="Graphik"/>
          <a:sym typeface="Graphik"/>
        </a:defRPr>
      </a:lvl2pPr>
      <a:lvl3pPr marL="1614714" marR="0" indent="-408214" algn="l" defTabSz="584200" latinLnBrk="0">
        <a:lnSpc>
          <a:spcPts val="44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sz="3000" b="0" i="0" u="none" strike="noStrike" cap="none" spc="0" baseline="0">
          <a:solidFill>
            <a:schemeClr val="accent6">
              <a:lumOff val="-100000"/>
            </a:schemeClr>
          </a:solidFill>
          <a:uFillTx/>
          <a:latin typeface="Graphik"/>
          <a:ea typeface="Graphik"/>
          <a:cs typeface="Graphik"/>
          <a:sym typeface="Graphik"/>
        </a:defRPr>
      </a:lvl3pPr>
      <a:lvl4pPr marL="2059214" marR="0" indent="-408214" algn="l" defTabSz="584200" latinLnBrk="0">
        <a:lnSpc>
          <a:spcPts val="44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sz="3000" b="0" i="0" u="none" strike="noStrike" cap="none" spc="0" baseline="0">
          <a:solidFill>
            <a:schemeClr val="accent6">
              <a:lumOff val="-100000"/>
            </a:schemeClr>
          </a:solidFill>
          <a:uFillTx/>
          <a:latin typeface="Graphik"/>
          <a:ea typeface="Graphik"/>
          <a:cs typeface="Graphik"/>
          <a:sym typeface="Graphik"/>
        </a:defRPr>
      </a:lvl4pPr>
      <a:lvl5pPr marL="2503714" marR="0" indent="-408214" algn="l" defTabSz="584200" latinLnBrk="0">
        <a:lnSpc>
          <a:spcPts val="44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sz="3000" b="0" i="0" u="none" strike="noStrike" cap="none" spc="0" baseline="0">
          <a:solidFill>
            <a:schemeClr val="accent6">
              <a:lumOff val="-100000"/>
            </a:schemeClr>
          </a:solidFill>
          <a:uFillTx/>
          <a:latin typeface="Graphik"/>
          <a:ea typeface="Graphik"/>
          <a:cs typeface="Graphik"/>
          <a:sym typeface="Graphik"/>
        </a:defRPr>
      </a:lvl5pPr>
      <a:lvl6pPr marL="2859314" marR="0" indent="-408214" algn="l" defTabSz="584200" latinLnBrk="0">
        <a:lnSpc>
          <a:spcPts val="44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sz="3000" b="0" i="0" u="none" strike="noStrike" cap="none" spc="0" baseline="0">
          <a:solidFill>
            <a:schemeClr val="accent6">
              <a:lumOff val="-100000"/>
            </a:schemeClr>
          </a:solidFill>
          <a:uFillTx/>
          <a:latin typeface="Graphik"/>
          <a:ea typeface="Graphik"/>
          <a:cs typeface="Graphik"/>
          <a:sym typeface="Graphik"/>
        </a:defRPr>
      </a:lvl6pPr>
      <a:lvl7pPr marL="3214914" marR="0" indent="-408214" algn="l" defTabSz="584200" latinLnBrk="0">
        <a:lnSpc>
          <a:spcPts val="44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sz="3000" b="0" i="0" u="none" strike="noStrike" cap="none" spc="0" baseline="0">
          <a:solidFill>
            <a:schemeClr val="accent6">
              <a:lumOff val="-100000"/>
            </a:schemeClr>
          </a:solidFill>
          <a:uFillTx/>
          <a:latin typeface="Graphik"/>
          <a:ea typeface="Graphik"/>
          <a:cs typeface="Graphik"/>
          <a:sym typeface="Graphik"/>
        </a:defRPr>
      </a:lvl7pPr>
      <a:lvl8pPr marL="3570514" marR="0" indent="-408214" algn="l" defTabSz="584200" latinLnBrk="0">
        <a:lnSpc>
          <a:spcPts val="44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sz="3000" b="0" i="0" u="none" strike="noStrike" cap="none" spc="0" baseline="0">
          <a:solidFill>
            <a:schemeClr val="accent6">
              <a:lumOff val="-100000"/>
            </a:schemeClr>
          </a:solidFill>
          <a:uFillTx/>
          <a:latin typeface="Graphik"/>
          <a:ea typeface="Graphik"/>
          <a:cs typeface="Graphik"/>
          <a:sym typeface="Graphik"/>
        </a:defRPr>
      </a:lvl8pPr>
      <a:lvl9pPr marL="3926114" marR="0" indent="-408214" algn="l" defTabSz="584200" latinLnBrk="0">
        <a:lnSpc>
          <a:spcPts val="44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sz="3000" b="0" i="0" u="none" strike="noStrike" cap="none" spc="0" baseline="0">
          <a:solidFill>
            <a:schemeClr val="accent6">
              <a:lumOff val="-100000"/>
            </a:schemeClr>
          </a:solidFill>
          <a:uFillTx/>
          <a:latin typeface="Graphik"/>
          <a:ea typeface="Graphik"/>
          <a:cs typeface="Graphik"/>
          <a:sym typeface="Graphik"/>
        </a:defRPr>
      </a:lvl9pPr>
    </p:bodyStyle>
    <p:otherStyle>
      <a:lvl1pPr marL="0" marR="0" indent="0" algn="l" defTabSz="584200" latinLnBrk="0">
        <a:lnSpc>
          <a:spcPts val="44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l" defTabSz="584200" latinLnBrk="0">
        <a:lnSpc>
          <a:spcPts val="44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l" defTabSz="584200" latinLnBrk="0">
        <a:lnSpc>
          <a:spcPts val="44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l" defTabSz="584200" latinLnBrk="0">
        <a:lnSpc>
          <a:spcPts val="44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l" defTabSz="584200" latinLnBrk="0">
        <a:lnSpc>
          <a:spcPts val="44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l" defTabSz="584200" latinLnBrk="0">
        <a:lnSpc>
          <a:spcPts val="44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l" defTabSz="584200" latinLnBrk="0">
        <a:lnSpc>
          <a:spcPts val="44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l" defTabSz="584200" latinLnBrk="0">
        <a:lnSpc>
          <a:spcPts val="44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l" defTabSz="584200" latinLnBrk="0">
        <a:lnSpc>
          <a:spcPts val="44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matchstic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matchstic.com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hyperlink" Target="http://matchstic.co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Line"/>
          <p:cNvSpPr/>
          <p:nvPr/>
        </p:nvSpPr>
        <p:spPr>
          <a:xfrm>
            <a:off x="508000" y="2038350"/>
            <a:ext cx="23368000" cy="0"/>
          </a:xfrm>
          <a:prstGeom prst="line">
            <a:avLst/>
          </a:prstGeom>
          <a:ln w="1270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2" name="Utilize one or more of these slides to help connect stakeholders to the ways a radically relevant employer brand can impact long range company performance"/>
          <p:cNvSpPr/>
          <p:nvPr/>
        </p:nvSpPr>
        <p:spPr>
          <a:xfrm>
            <a:off x="4572000" y="9859267"/>
            <a:ext cx="16617609" cy="3004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4400"/>
              </a:lnSpc>
              <a:spcBef>
                <a:spcPts val="1600"/>
              </a:spcBef>
              <a:defRPr sz="3000">
                <a:solidFill>
                  <a:schemeClr val="accent6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Utilize one or more of these slides to help connect stakeholders to the ways a radically relevant employer brand can impact long range company performance</a:t>
            </a:r>
          </a:p>
        </p:txBody>
      </p:sp>
      <p:sp>
        <p:nvSpPr>
          <p:cNvPr id="43" name="HR Leaders’ Employer Branding Toolkit"/>
          <p:cNvSpPr/>
          <p:nvPr/>
        </p:nvSpPr>
        <p:spPr>
          <a:xfrm>
            <a:off x="16302077" y="348615"/>
            <a:ext cx="7624723" cy="603251"/>
          </a:xfrm>
          <a:prstGeom prst="rect">
            <a:avLst/>
          </a:prstGeom>
          <a:ln w="0">
            <a:solidFill>
              <a:schemeClr val="accent6">
                <a:lumOff val="-100000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r">
              <a:lnSpc>
                <a:spcPts val="4400"/>
              </a:lnSpc>
              <a:spcBef>
                <a:spcPts val="1600"/>
              </a:spcBef>
              <a:defRPr sz="3000">
                <a:solidFill>
                  <a:schemeClr val="accent6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HR Leaders’ Employer Branding Toolkit</a:t>
            </a:r>
          </a:p>
        </p:txBody>
      </p:sp>
      <p:sp>
        <p:nvSpPr>
          <p:cNvPr id="44" name="[ROI-slide templates]"/>
          <p:cNvSpPr/>
          <p:nvPr/>
        </p:nvSpPr>
        <p:spPr>
          <a:xfrm>
            <a:off x="508000" y="2197100"/>
            <a:ext cx="3042584" cy="1016000"/>
          </a:xfrm>
          <a:prstGeom prst="rect">
            <a:avLst/>
          </a:prstGeom>
          <a:ln w="0">
            <a:solidFill>
              <a:schemeClr val="accent6">
                <a:lumOff val="-100000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2800"/>
              </a:lnSpc>
              <a:spcBef>
                <a:spcPts val="1600"/>
              </a:spcBef>
              <a:defRPr sz="2000" cap="all" spc="400">
                <a:solidFill>
                  <a:srgbClr val="E9332C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[ROI-slide templates]</a:t>
            </a:r>
          </a:p>
        </p:txBody>
      </p:sp>
      <p:pic>
        <p:nvPicPr>
          <p:cNvPr id="45" name="Image11.png" descr="Image11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0" y="462409"/>
            <a:ext cx="2158120" cy="350698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What is the potential return on having a high performing Employer Brand?"/>
          <p:cNvSpPr/>
          <p:nvPr/>
        </p:nvSpPr>
        <p:spPr>
          <a:xfrm>
            <a:off x="4387850" y="2586354"/>
            <a:ext cx="19477765" cy="67312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12800"/>
              </a:lnSpc>
              <a:defRPr sz="12800" spc="-409">
                <a:solidFill>
                  <a:schemeClr val="accent6"/>
                </a:solidFill>
                <a:latin typeface="+mn-lt"/>
                <a:ea typeface="+mn-ea"/>
                <a:cs typeface="+mn-cs"/>
                <a:sym typeface="Graphik Semibold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What is the potential return on having a high performing Employer Brand?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Line"/>
          <p:cNvSpPr/>
          <p:nvPr/>
        </p:nvSpPr>
        <p:spPr>
          <a:xfrm>
            <a:off x="508000" y="2038350"/>
            <a:ext cx="23368000" cy="0"/>
          </a:xfrm>
          <a:prstGeom prst="line">
            <a:avLst/>
          </a:prstGeom>
          <a:ln w="1270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9" name="HR Leaders’ Employer Branding Toolkit"/>
          <p:cNvSpPr/>
          <p:nvPr/>
        </p:nvSpPr>
        <p:spPr>
          <a:xfrm>
            <a:off x="16302077" y="348615"/>
            <a:ext cx="7624723" cy="603251"/>
          </a:xfrm>
          <a:prstGeom prst="rect">
            <a:avLst/>
          </a:prstGeom>
          <a:ln w="0">
            <a:solidFill>
              <a:schemeClr val="accent6">
                <a:lumOff val="-100000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r">
              <a:lnSpc>
                <a:spcPts val="4400"/>
              </a:lnSpc>
              <a:spcBef>
                <a:spcPts val="1600"/>
              </a:spcBef>
              <a:defRPr sz="3000">
                <a:solidFill>
                  <a:schemeClr val="accent6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HR Leaders’ Employer Branding Toolkit</a:t>
            </a:r>
          </a:p>
        </p:txBody>
      </p:sp>
      <p:sp>
        <p:nvSpPr>
          <p:cNvPr id="50" name="[ROI-slide templates]"/>
          <p:cNvSpPr/>
          <p:nvPr/>
        </p:nvSpPr>
        <p:spPr>
          <a:xfrm>
            <a:off x="508000" y="2197100"/>
            <a:ext cx="3042584" cy="1016000"/>
          </a:xfrm>
          <a:prstGeom prst="rect">
            <a:avLst/>
          </a:prstGeom>
          <a:ln w="0">
            <a:solidFill>
              <a:schemeClr val="accent6">
                <a:lumOff val="-100000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2800"/>
              </a:lnSpc>
              <a:spcBef>
                <a:spcPts val="1600"/>
              </a:spcBef>
              <a:defRPr sz="2000" cap="all" spc="400">
                <a:solidFill>
                  <a:srgbClr val="E9332C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[ROI-slide templates]</a:t>
            </a:r>
          </a:p>
        </p:txBody>
      </p:sp>
      <p:pic>
        <p:nvPicPr>
          <p:cNvPr id="51" name="Image11.png" descr="Image11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0" y="462409"/>
            <a:ext cx="2158120" cy="350698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Instructions:"/>
          <p:cNvSpPr/>
          <p:nvPr/>
        </p:nvSpPr>
        <p:spPr>
          <a:xfrm>
            <a:off x="4387850" y="2586354"/>
            <a:ext cx="19477765" cy="1635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12800"/>
              </a:lnSpc>
              <a:defRPr sz="12800" spc="-409">
                <a:solidFill>
                  <a:schemeClr val="accent6"/>
                </a:solidFill>
                <a:latin typeface="+mn-lt"/>
                <a:ea typeface="+mn-ea"/>
                <a:cs typeface="+mn-cs"/>
                <a:sym typeface="Graphik Semibold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Instructions:</a:t>
            </a:r>
          </a:p>
        </p:txBody>
      </p:sp>
      <p:pic>
        <p:nvPicPr>
          <p:cNvPr id="53" name="pasted-movie.png" descr="pasted-movi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9630" y="5271213"/>
            <a:ext cx="12149624" cy="6805617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Edit the slide background color as needed to fit your other slides"/>
          <p:cNvSpPr/>
          <p:nvPr/>
        </p:nvSpPr>
        <p:spPr>
          <a:xfrm>
            <a:off x="20690120" y="6857183"/>
            <a:ext cx="3197475" cy="27794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4400"/>
              </a:lnSpc>
              <a:spcBef>
                <a:spcPts val="1600"/>
              </a:spcBef>
              <a:defRPr sz="3000">
                <a:solidFill>
                  <a:schemeClr val="accent6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Edit the slide background color as needed to fit your other slides</a:t>
            </a:r>
          </a:p>
        </p:txBody>
      </p:sp>
      <p:pic>
        <p:nvPicPr>
          <p:cNvPr id="58" name="Connection Line" descr="Connection Line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7528193" y="6866190"/>
            <a:ext cx="3034934" cy="773321"/>
          </a:xfrm>
          <a:prstGeom prst="rect">
            <a:avLst/>
          </a:prstGeom>
        </p:spPr>
      </p:pic>
      <p:sp>
        <p:nvSpPr>
          <p:cNvPr id="56" name="Change to your company logo"/>
          <p:cNvSpPr/>
          <p:nvPr/>
        </p:nvSpPr>
        <p:spPr>
          <a:xfrm>
            <a:off x="4411216" y="6598775"/>
            <a:ext cx="3042585" cy="1635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4400"/>
              </a:lnSpc>
              <a:spcBef>
                <a:spcPts val="1600"/>
              </a:spcBef>
              <a:defRPr sz="3000">
                <a:solidFill>
                  <a:schemeClr val="accent6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Change to your company logo</a:t>
            </a:r>
          </a:p>
        </p:txBody>
      </p:sp>
      <p:pic>
        <p:nvPicPr>
          <p:cNvPr id="60" name="Connection Line" descr="Connection Line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5769076" y="5355984"/>
            <a:ext cx="2255488" cy="128144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asted-movie.png" descr="pasted-movi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849648" y="5258415"/>
            <a:ext cx="12149541" cy="6831207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Line"/>
          <p:cNvSpPr/>
          <p:nvPr/>
        </p:nvSpPr>
        <p:spPr>
          <a:xfrm>
            <a:off x="508000" y="2038350"/>
            <a:ext cx="23368000" cy="0"/>
          </a:xfrm>
          <a:prstGeom prst="line">
            <a:avLst/>
          </a:prstGeom>
          <a:ln w="1270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dirty="0">
              <a:highlight>
                <a:srgbClr val="FFFF00"/>
              </a:highlight>
            </a:endParaRPr>
          </a:p>
        </p:txBody>
      </p:sp>
      <p:sp>
        <p:nvSpPr>
          <p:cNvPr id="67" name="HR Leaders’ Employer Branding Toolkit"/>
          <p:cNvSpPr/>
          <p:nvPr/>
        </p:nvSpPr>
        <p:spPr>
          <a:xfrm>
            <a:off x="16302077" y="348615"/>
            <a:ext cx="7624723" cy="603251"/>
          </a:xfrm>
          <a:prstGeom prst="rect">
            <a:avLst/>
          </a:prstGeom>
          <a:ln w="0">
            <a:solidFill>
              <a:schemeClr val="accent6">
                <a:lumOff val="-100000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r">
              <a:lnSpc>
                <a:spcPts val="4400"/>
              </a:lnSpc>
              <a:spcBef>
                <a:spcPts val="1600"/>
              </a:spcBef>
              <a:defRPr sz="3000">
                <a:solidFill>
                  <a:schemeClr val="accent6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HR Leaders’ Employer Branding Toolkit</a:t>
            </a:r>
          </a:p>
        </p:txBody>
      </p:sp>
      <p:sp>
        <p:nvSpPr>
          <p:cNvPr id="68" name="[ROI-slide templates]"/>
          <p:cNvSpPr/>
          <p:nvPr/>
        </p:nvSpPr>
        <p:spPr>
          <a:xfrm>
            <a:off x="508000" y="2197100"/>
            <a:ext cx="3042584" cy="1016000"/>
          </a:xfrm>
          <a:prstGeom prst="rect">
            <a:avLst/>
          </a:prstGeom>
          <a:ln w="0">
            <a:solidFill>
              <a:schemeClr val="accent6">
                <a:lumOff val="-100000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2800"/>
              </a:lnSpc>
              <a:spcBef>
                <a:spcPts val="1600"/>
              </a:spcBef>
              <a:defRPr sz="2000" cap="all" spc="400">
                <a:solidFill>
                  <a:srgbClr val="E9332C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[ROI-slide templates]</a:t>
            </a:r>
          </a:p>
        </p:txBody>
      </p:sp>
      <p:pic>
        <p:nvPicPr>
          <p:cNvPr id="69" name="Image11.png" descr="Image11.pn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000" y="462409"/>
            <a:ext cx="2158120" cy="350698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Instructions:"/>
          <p:cNvSpPr/>
          <p:nvPr/>
        </p:nvSpPr>
        <p:spPr>
          <a:xfrm>
            <a:off x="4387850" y="2586354"/>
            <a:ext cx="19477765" cy="1635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12800"/>
              </a:lnSpc>
              <a:defRPr sz="12800" spc="-409">
                <a:solidFill>
                  <a:schemeClr val="accent6"/>
                </a:solidFill>
                <a:latin typeface="+mn-lt"/>
                <a:ea typeface="+mn-ea"/>
                <a:cs typeface="+mn-cs"/>
                <a:sym typeface="Graphik Semibold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Instructions:</a:t>
            </a:r>
          </a:p>
        </p:txBody>
      </p:sp>
      <p:sp>
        <p:nvSpPr>
          <p:cNvPr id="71" name="Pull in your data from the ROI calculator"/>
          <p:cNvSpPr/>
          <p:nvPr/>
        </p:nvSpPr>
        <p:spPr>
          <a:xfrm>
            <a:off x="20690120" y="5134390"/>
            <a:ext cx="3197475" cy="27794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4400"/>
              </a:lnSpc>
              <a:spcBef>
                <a:spcPts val="1600"/>
              </a:spcBef>
              <a:defRPr sz="3000">
                <a:solidFill>
                  <a:schemeClr val="accent6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Pull in your data from the ROI calculator</a:t>
            </a:r>
          </a:p>
        </p:txBody>
      </p:sp>
      <p:pic>
        <p:nvPicPr>
          <p:cNvPr id="75" name="Connection Line" descr="Connection Line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8168056" y="5383763"/>
            <a:ext cx="2286975" cy="1984055"/>
          </a:xfrm>
          <a:prstGeom prst="rect">
            <a:avLst/>
          </a:prstGeom>
        </p:spPr>
      </p:pic>
      <p:sp>
        <p:nvSpPr>
          <p:cNvPr id="73" name="Change to your company logo"/>
          <p:cNvSpPr/>
          <p:nvPr/>
        </p:nvSpPr>
        <p:spPr>
          <a:xfrm>
            <a:off x="4411216" y="6598775"/>
            <a:ext cx="3042585" cy="1635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4400"/>
              </a:lnSpc>
              <a:spcBef>
                <a:spcPts val="1600"/>
              </a:spcBef>
              <a:defRPr sz="3000">
                <a:solidFill>
                  <a:schemeClr val="accent6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Change to your company logo</a:t>
            </a:r>
          </a:p>
        </p:txBody>
      </p:sp>
      <p:pic>
        <p:nvPicPr>
          <p:cNvPr id="77" name="Connection Line" descr="Connection Line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5769076" y="5355984"/>
            <a:ext cx="2255488" cy="128144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age0.png" descr="Image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462409"/>
            <a:ext cx="2158120" cy="350698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21% higher profitability"/>
          <p:cNvSpPr/>
          <p:nvPr/>
        </p:nvSpPr>
        <p:spPr>
          <a:xfrm>
            <a:off x="508000" y="3352687"/>
            <a:ext cx="23368000" cy="4263764"/>
          </a:xfrm>
          <a:prstGeom prst="rect">
            <a:avLst/>
          </a:prstGeom>
          <a:ln w="0">
            <a:solidFill>
              <a:schemeClr val="accent6">
                <a:lumOff val="-100000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16800"/>
              </a:lnSpc>
              <a:defRPr sz="19200" spc="-921">
                <a:solidFill>
                  <a:schemeClr val="accent6"/>
                </a:solidFill>
                <a:latin typeface="+mn-lt"/>
                <a:ea typeface="+mn-ea"/>
                <a:cs typeface="+mn-cs"/>
                <a:sym typeface="Graphik Semibold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21% higher profitability</a:t>
            </a:r>
          </a:p>
        </p:txBody>
      </p:sp>
      <p:sp>
        <p:nvSpPr>
          <p:cNvPr id="84" name="-Gallup"/>
          <p:cNvSpPr/>
          <p:nvPr/>
        </p:nvSpPr>
        <p:spPr>
          <a:xfrm>
            <a:off x="508000" y="11440520"/>
            <a:ext cx="23368000" cy="1528742"/>
          </a:xfrm>
          <a:prstGeom prst="rect">
            <a:avLst/>
          </a:prstGeom>
          <a:ln w="0">
            <a:solidFill>
              <a:schemeClr val="accent6">
                <a:lumOff val="-100000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7200"/>
              </a:lnSpc>
              <a:spcBef>
                <a:spcPts val="3200"/>
              </a:spcBef>
              <a:defRPr sz="6400" spc="-61">
                <a:solidFill>
                  <a:schemeClr val="accent6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-Gallup</a:t>
            </a:r>
          </a:p>
        </p:txBody>
      </p:sp>
      <p:sp>
        <p:nvSpPr>
          <p:cNvPr id="85" name="Employer Branding drives employee engagement"/>
          <p:cNvSpPr/>
          <p:nvPr/>
        </p:nvSpPr>
        <p:spPr>
          <a:xfrm>
            <a:off x="508000" y="2197100"/>
            <a:ext cx="11176000" cy="851074"/>
          </a:xfrm>
          <a:prstGeom prst="rect">
            <a:avLst/>
          </a:prstGeom>
          <a:ln w="0">
            <a:solidFill>
              <a:schemeClr val="accent6">
                <a:lumOff val="-100000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2800"/>
              </a:lnSpc>
              <a:spcBef>
                <a:spcPts val="1600"/>
              </a:spcBef>
              <a:defRPr sz="2000" cap="all" spc="400">
                <a:solidFill>
                  <a:schemeClr val="accent6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Employer Branding drives employee engagement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Image0.png" descr="Image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462409"/>
            <a:ext cx="2158120" cy="350698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50% decrease in cost-per-hire"/>
          <p:cNvSpPr/>
          <p:nvPr/>
        </p:nvSpPr>
        <p:spPr>
          <a:xfrm>
            <a:off x="508000" y="3352687"/>
            <a:ext cx="23368000" cy="4263764"/>
          </a:xfrm>
          <a:prstGeom prst="rect">
            <a:avLst/>
          </a:prstGeom>
          <a:ln w="0">
            <a:solidFill>
              <a:schemeClr val="accent6">
                <a:lumOff val="-100000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16800"/>
              </a:lnSpc>
              <a:defRPr sz="19200" spc="-921">
                <a:solidFill>
                  <a:schemeClr val="accent6"/>
                </a:solidFill>
                <a:latin typeface="+mn-lt"/>
                <a:ea typeface="+mn-ea"/>
                <a:cs typeface="+mn-cs"/>
                <a:sym typeface="Graphik Semibold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50% decrease in cost-per-hire</a:t>
            </a:r>
          </a:p>
        </p:txBody>
      </p:sp>
      <p:sp>
        <p:nvSpPr>
          <p:cNvPr id="91" name="-LinkedIn"/>
          <p:cNvSpPr/>
          <p:nvPr/>
        </p:nvSpPr>
        <p:spPr>
          <a:xfrm>
            <a:off x="508000" y="11440520"/>
            <a:ext cx="23368000" cy="1528742"/>
          </a:xfrm>
          <a:prstGeom prst="rect">
            <a:avLst/>
          </a:prstGeom>
          <a:ln w="0">
            <a:solidFill>
              <a:schemeClr val="accent6">
                <a:lumOff val="-100000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7200"/>
              </a:lnSpc>
              <a:spcBef>
                <a:spcPts val="3200"/>
              </a:spcBef>
              <a:defRPr sz="6400" spc="-61">
                <a:solidFill>
                  <a:schemeClr val="accent6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-LinkedIn</a:t>
            </a:r>
          </a:p>
        </p:txBody>
      </p:sp>
      <p:sp>
        <p:nvSpPr>
          <p:cNvPr id="92" name="Employer Branding Maximizes recruitment spending"/>
          <p:cNvSpPr/>
          <p:nvPr/>
        </p:nvSpPr>
        <p:spPr>
          <a:xfrm>
            <a:off x="508000" y="2197100"/>
            <a:ext cx="11176000" cy="851074"/>
          </a:xfrm>
          <a:prstGeom prst="rect">
            <a:avLst/>
          </a:prstGeom>
          <a:ln w="0">
            <a:solidFill>
              <a:schemeClr val="accent6">
                <a:lumOff val="-100000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2800"/>
              </a:lnSpc>
              <a:spcBef>
                <a:spcPts val="1600"/>
              </a:spcBef>
              <a:defRPr sz="2000" cap="all" spc="400">
                <a:solidFill>
                  <a:schemeClr val="accent6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Employer Branding Maximizes recruitment spending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Image0.png" descr="Image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462409"/>
            <a:ext cx="2158120" cy="350698"/>
          </a:xfrm>
          <a:prstGeom prst="rect">
            <a:avLst/>
          </a:prstGeom>
          <a:ln w="12700">
            <a:miter lim="400000"/>
          </a:ln>
        </p:spPr>
      </p:pic>
      <p:sp>
        <p:nvSpPr>
          <p:cNvPr id="97" name="3x revenue  growth"/>
          <p:cNvSpPr/>
          <p:nvPr/>
        </p:nvSpPr>
        <p:spPr>
          <a:xfrm>
            <a:off x="508000" y="3352687"/>
            <a:ext cx="23368000" cy="4263764"/>
          </a:xfrm>
          <a:prstGeom prst="rect">
            <a:avLst/>
          </a:prstGeom>
          <a:ln w="0">
            <a:solidFill>
              <a:schemeClr val="accent6">
                <a:lumOff val="-100000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algn="l">
              <a:lnSpc>
                <a:spcPts val="16800"/>
              </a:lnSpc>
              <a:defRPr sz="19200" spc="-921">
                <a:solidFill>
                  <a:schemeClr val="accent6"/>
                </a:solidFill>
                <a:latin typeface="+mn-lt"/>
                <a:ea typeface="+mn-ea"/>
                <a:cs typeface="+mn-cs"/>
                <a:sym typeface="Graphik Semibold"/>
              </a:defRPr>
            </a:pPr>
            <a:r>
              <a:rPr dirty="0">
                <a:solidFill>
                  <a:schemeClr val="bg1"/>
                </a:solidFill>
              </a:rPr>
              <a:t>3x revenue </a:t>
            </a:r>
            <a:br>
              <a:rPr dirty="0">
                <a:solidFill>
                  <a:schemeClr val="bg1"/>
                </a:solidFill>
              </a:rPr>
            </a:br>
            <a:r>
              <a:rPr dirty="0">
                <a:solidFill>
                  <a:schemeClr val="bg1"/>
                </a:solidFill>
              </a:rPr>
              <a:t>growth</a:t>
            </a:r>
          </a:p>
        </p:txBody>
      </p:sp>
      <p:sp>
        <p:nvSpPr>
          <p:cNvPr id="98" name="-Great Place to Work Institute"/>
          <p:cNvSpPr/>
          <p:nvPr/>
        </p:nvSpPr>
        <p:spPr>
          <a:xfrm>
            <a:off x="508000" y="11440520"/>
            <a:ext cx="23368000" cy="1528742"/>
          </a:xfrm>
          <a:prstGeom prst="rect">
            <a:avLst/>
          </a:prstGeom>
          <a:ln w="0">
            <a:solidFill>
              <a:schemeClr val="accent6">
                <a:lumOff val="-100000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7200"/>
              </a:lnSpc>
              <a:spcBef>
                <a:spcPts val="3200"/>
              </a:spcBef>
              <a:defRPr sz="6400" spc="-61">
                <a:solidFill>
                  <a:schemeClr val="accent6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-Great Place to Work Institute</a:t>
            </a:r>
          </a:p>
        </p:txBody>
      </p:sp>
      <p:sp>
        <p:nvSpPr>
          <p:cNvPr id="99" name="Employer Branding Optimizes culture"/>
          <p:cNvSpPr/>
          <p:nvPr/>
        </p:nvSpPr>
        <p:spPr>
          <a:xfrm>
            <a:off x="508000" y="2197100"/>
            <a:ext cx="11176000" cy="851074"/>
          </a:xfrm>
          <a:prstGeom prst="rect">
            <a:avLst/>
          </a:prstGeom>
          <a:ln w="0">
            <a:solidFill>
              <a:schemeClr val="accent6">
                <a:lumOff val="-100000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2800"/>
              </a:lnSpc>
              <a:spcBef>
                <a:spcPts val="1600"/>
              </a:spcBef>
              <a:defRPr sz="2000" cap="all" spc="400">
                <a:solidFill>
                  <a:schemeClr val="accent6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Employer Branding Optimizes culture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Image0.png" descr="Image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462409"/>
            <a:ext cx="2158120" cy="350698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Estimated ROI on employer branding project"/>
          <p:cNvSpPr/>
          <p:nvPr/>
        </p:nvSpPr>
        <p:spPr>
          <a:xfrm>
            <a:off x="508000" y="2197100"/>
            <a:ext cx="11176000" cy="851074"/>
          </a:xfrm>
          <a:prstGeom prst="rect">
            <a:avLst/>
          </a:prstGeom>
          <a:ln w="0">
            <a:solidFill>
              <a:schemeClr val="accent6">
                <a:lumOff val="-100000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ts val="2800"/>
              </a:lnSpc>
              <a:spcBef>
                <a:spcPts val="1600"/>
              </a:spcBef>
              <a:defRPr sz="2000" cap="all" spc="400">
                <a:solidFill>
                  <a:schemeClr val="accent6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Estimated ROI on employer branding project</a:t>
            </a:r>
          </a:p>
        </p:txBody>
      </p:sp>
      <p:graphicFrame>
        <p:nvGraphicFramePr>
          <p:cNvPr id="105" name="Table 1"/>
          <p:cNvGraphicFramePr/>
          <p:nvPr>
            <p:extLst>
              <p:ext uri="{D42A27DB-BD31-4B8C-83A1-F6EECF244321}">
                <p14:modId xmlns:p14="http://schemas.microsoft.com/office/powerpoint/2010/main" val="696134041"/>
              </p:ext>
            </p:extLst>
          </p:nvPr>
        </p:nvGraphicFramePr>
        <p:xfrm>
          <a:off x="535056" y="3251200"/>
          <a:ext cx="14143916" cy="7213596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96195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42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901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02266">
                <a:tc>
                  <a:txBody>
                    <a:bodyPr/>
                    <a:lstStyle/>
                    <a:p>
                      <a:pPr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4500" b="1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Hiring Costs Reduced by</a:t>
                      </a:r>
                    </a:p>
                  </a:txBody>
                  <a:tcPr marL="0" marR="0" marT="25400" marB="254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defRPr sz="4500" b="1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>
                        <a:solidFill>
                          <a:schemeClr val="bg1"/>
                        </a:solidFill>
                      </a:endParaRPr>
                    </a:p>
                  </a:txBody>
                  <a:tcPr marL="38100" marR="38100" marT="25400" marB="254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4500" b="1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$120,000</a:t>
                      </a:r>
                    </a:p>
                  </a:txBody>
                  <a:tcPr marL="38100" marR="38100" marT="25400" marB="254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02266">
                <a:tc>
                  <a:txBody>
                    <a:bodyPr/>
                    <a:lstStyle/>
                    <a:p>
                      <a:pPr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4500" b="1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Estimated Retention Savings</a:t>
                      </a:r>
                    </a:p>
                  </a:txBody>
                  <a:tcPr marL="0" marR="0" marT="25400" marB="25400" anchor="b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defRPr sz="4500" b="1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>
                        <a:solidFill>
                          <a:schemeClr val="bg1"/>
                        </a:solidFill>
                      </a:endParaRPr>
                    </a:p>
                  </a:txBody>
                  <a:tcPr marL="38100" marR="38100" marT="25400" marB="254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4500" b="1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$360,000</a:t>
                      </a:r>
                    </a:p>
                  </a:txBody>
                  <a:tcPr marL="38100" marR="38100" marT="25400" marB="254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02266">
                <a:tc>
                  <a:txBody>
                    <a:bodyPr/>
                    <a:lstStyle/>
                    <a:p>
                      <a:pPr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4500" b="1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Estimated Increase in Productivity</a:t>
                      </a:r>
                    </a:p>
                  </a:txBody>
                  <a:tcPr marL="0" marR="0" marT="25400" marB="25400" anchor="b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defRPr sz="4500" b="1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>
                        <a:solidFill>
                          <a:schemeClr val="bg1"/>
                        </a:solidFill>
                      </a:endParaRPr>
                    </a:p>
                  </a:txBody>
                  <a:tcPr marL="38100" marR="38100" marT="25400" marB="254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4500" b="1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$720,000</a:t>
                      </a:r>
                    </a:p>
                  </a:txBody>
                  <a:tcPr marL="38100" marR="38100" marT="25400" marB="254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38100">
                      <a:solidFill>
                        <a:schemeClr val="accent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02266">
                <a:tc>
                  <a:txBody>
                    <a:bodyPr/>
                    <a:lstStyle/>
                    <a:p>
                      <a:pPr algn="r"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4500" b="1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Yearly ROI</a:t>
                      </a:r>
                    </a:p>
                  </a:txBody>
                  <a:tcPr marL="0" marR="0" marT="25400" marB="25400" anchor="b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defRPr sz="4500" b="1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>
                        <a:solidFill>
                          <a:schemeClr val="bg1"/>
                        </a:solidFill>
                      </a:endParaRPr>
                    </a:p>
                  </a:txBody>
                  <a:tcPr marL="38100" marR="38100" marT="25400" marB="254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4500" b="1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$1,200,000</a:t>
                      </a:r>
                    </a:p>
                  </a:txBody>
                  <a:tcPr marL="38100" marR="38100" marT="25400" marB="254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38100">
                      <a:solidFill>
                        <a:schemeClr val="accent6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02266">
                <a:tc>
                  <a:txBody>
                    <a:bodyPr/>
                    <a:lstStyle/>
                    <a:p>
                      <a:pPr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4500" b="1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Estimated Employer Brand Costs</a:t>
                      </a:r>
                    </a:p>
                  </a:txBody>
                  <a:tcPr marL="0" marR="0" marT="25400" marB="25400" anchor="b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defRPr sz="4500" b="1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>
                        <a:solidFill>
                          <a:schemeClr val="bg1"/>
                        </a:solidFill>
                      </a:endParaRPr>
                    </a:p>
                  </a:txBody>
                  <a:tcPr marL="38100" marR="38100" marT="25400" marB="254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4500" b="1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-$290,000</a:t>
                      </a:r>
                    </a:p>
                  </a:txBody>
                  <a:tcPr marL="38100" marR="38100" marT="25400" marB="254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101600">
                      <a:solidFill>
                        <a:schemeClr val="accent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02266">
                <a:tc>
                  <a:txBody>
                    <a:bodyPr/>
                    <a:lstStyle/>
                    <a:p>
                      <a:pPr algn="r"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4500" b="1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One Year Total ROI</a:t>
                      </a:r>
                    </a:p>
                  </a:txBody>
                  <a:tcPr marL="0" marR="0" marT="25400" marB="254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defRPr sz="4500" b="1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>
                        <a:solidFill>
                          <a:schemeClr val="bg1"/>
                        </a:solidFill>
                      </a:endParaRPr>
                    </a:p>
                  </a:txBody>
                  <a:tcPr marL="38100" marR="38100" marT="25400" marB="254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4500" b="1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$910,000</a:t>
                      </a:r>
                    </a:p>
                  </a:txBody>
                  <a:tcPr marL="38100" marR="38100" marT="25400" marB="254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101600">
                      <a:solidFill>
                        <a:schemeClr val="accent6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3F2F10"/>
      </a:dk2>
      <a:lt2>
        <a:srgbClr val="10353F"/>
      </a:lt2>
      <a:accent1>
        <a:srgbClr val="EA696E"/>
      </a:accent1>
      <a:accent2>
        <a:srgbClr val="5BC4E5"/>
      </a:accent2>
      <a:accent3>
        <a:srgbClr val="8FD387"/>
      </a:accent3>
      <a:accent4>
        <a:srgbClr val="F2CC7D"/>
      </a:accent4>
      <a:accent5>
        <a:srgbClr val="B2AEAE"/>
      </a:accent5>
      <a:accent6>
        <a:srgbClr val="FFFFFF">
          <a:alpha val="25000"/>
        </a:srgbClr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raphik Semibold"/>
        <a:ea typeface="Graphik Semibold"/>
        <a:cs typeface="Graphik Semibold"/>
      </a:minorFont>
    </a:fontScheme>
    <a:fmtScheme name="White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584200" rtl="0" fontAlgn="auto" latinLnBrk="0" hangingPunct="0">
          <a:lnSpc>
            <a:spcPts val="4000"/>
          </a:lnSpc>
          <a:spcBef>
            <a:spcPts val="1600"/>
          </a:spcBef>
          <a:spcAft>
            <a:spcPts val="0"/>
          </a:spcAft>
          <a:buClrTx/>
          <a:buSzTx/>
          <a:buFontTx/>
          <a:buNone/>
          <a:tabLst>
            <a:tab pos="1016000" algn="l"/>
            <a:tab pos="2032000" algn="l"/>
            <a:tab pos="3048000" algn="l"/>
          </a:tabLst>
          <a:defRPr kumimoji="0" sz="3200" b="0" i="0" u="none" strike="noStrike" cap="none" spc="10" normalizeH="0" baseline="0">
            <a:ln>
              <a:noFill/>
            </a:ln>
            <a:solidFill>
              <a:schemeClr val="accent6">
                <a:lumOff val="-100000"/>
              </a:schemeClr>
            </a:solidFill>
            <a:effectLst/>
            <a:uFillTx/>
            <a:latin typeface="+mn-lt"/>
            <a:ea typeface="+mn-ea"/>
            <a:cs typeface="+mn-cs"/>
            <a:sym typeface="Graphik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6">
              <a:lumOff val="-100000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chemeClr val="accent6">
                <a:lumOff val="-100000"/>
              </a:schemeClr>
            </a:solidFill>
            <a:effectLst/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3F2F10"/>
      </a:dk2>
      <a:lt2>
        <a:srgbClr val="10353F"/>
      </a:lt2>
      <a:accent1>
        <a:srgbClr val="EA696E"/>
      </a:accent1>
      <a:accent2>
        <a:srgbClr val="5BC4E5"/>
      </a:accent2>
      <a:accent3>
        <a:srgbClr val="8FD387"/>
      </a:accent3>
      <a:accent4>
        <a:srgbClr val="F2CC7D"/>
      </a:accent4>
      <a:accent5>
        <a:srgbClr val="B2AEAE"/>
      </a:accent5>
      <a:accent6>
        <a:srgbClr val="FFFFFF">
          <a:alpha val="25000"/>
        </a:srgbClr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raphik Semibold"/>
        <a:ea typeface="Graphik Semibold"/>
        <a:cs typeface="Graphik Semibold"/>
      </a:minorFont>
    </a:fontScheme>
    <a:fmtScheme name="White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584200" rtl="0" fontAlgn="auto" latinLnBrk="0" hangingPunct="0">
          <a:lnSpc>
            <a:spcPts val="4000"/>
          </a:lnSpc>
          <a:spcBef>
            <a:spcPts val="1600"/>
          </a:spcBef>
          <a:spcAft>
            <a:spcPts val="0"/>
          </a:spcAft>
          <a:buClrTx/>
          <a:buSzTx/>
          <a:buFontTx/>
          <a:buNone/>
          <a:tabLst>
            <a:tab pos="1016000" algn="l"/>
            <a:tab pos="2032000" algn="l"/>
            <a:tab pos="3048000" algn="l"/>
          </a:tabLst>
          <a:defRPr kumimoji="0" sz="3200" b="0" i="0" u="none" strike="noStrike" cap="none" spc="10" normalizeH="0" baseline="0">
            <a:ln>
              <a:noFill/>
            </a:ln>
            <a:solidFill>
              <a:schemeClr val="accent6">
                <a:lumOff val="-100000"/>
              </a:schemeClr>
            </a:solidFill>
            <a:effectLst/>
            <a:uFillTx/>
            <a:latin typeface="+mn-lt"/>
            <a:ea typeface="+mn-ea"/>
            <a:cs typeface="+mn-cs"/>
            <a:sym typeface="Graphik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6">
              <a:lumOff val="-100000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chemeClr val="accent6">
                <a:lumOff val="-100000"/>
              </a:schemeClr>
            </a:solidFill>
            <a:effectLst/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349</Words>
  <Application>Microsoft Macintosh PowerPoint</Application>
  <PresentationFormat>Custom</PresentationFormat>
  <Paragraphs>43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Graphik</vt:lpstr>
      <vt:lpstr>Lucida Grande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Jay Holden</cp:lastModifiedBy>
  <cp:revision>2</cp:revision>
  <dcterms:modified xsi:type="dcterms:W3CDTF">2025-04-25T21:29:30Z</dcterms:modified>
</cp:coreProperties>
</file>